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Segment A Bold" charset="1" panose="00000800000000000000"/>
      <p:regular r:id="rId14"/>
    </p:embeddedFont>
    <p:embeddedFont>
      <p:font typeface="Playfair Display Italics" charset="1" panose="00000000000000000000"/>
      <p:regular r:id="rId15"/>
    </p:embeddedFont>
    <p:embeddedFont>
      <p:font typeface="Akzidenz-Grotesk" charset="1" panose="020005030300000200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4449851" y="2909900"/>
            <a:ext cx="9388297" cy="2980619"/>
          </a:xfrm>
          <a:prstGeom prst="rect">
            <a:avLst/>
          </a:prstGeom>
        </p:spPr>
        <p:txBody>
          <a:bodyPr anchor="t" rtlCol="false" tIns="0" lIns="0" bIns="0" rIns="0">
            <a:spAutoFit/>
          </a:bodyPr>
          <a:lstStyle/>
          <a:p>
            <a:pPr algn="ctr">
              <a:lnSpc>
                <a:spcPts val="24440"/>
              </a:lnSpc>
            </a:pPr>
            <a:r>
              <a:rPr lang="en-US" b="true" sz="17457">
                <a:solidFill>
                  <a:srgbClr val="FFFFFF"/>
                </a:solidFill>
                <a:latin typeface="Segment A Bold"/>
                <a:ea typeface="Segment A Bold"/>
                <a:cs typeface="Segment A Bold"/>
                <a:sym typeface="Segment A Bold"/>
              </a:rPr>
              <a:t>PROYECTO DE TITULO</a:t>
            </a:r>
          </a:p>
        </p:txBody>
      </p:sp>
      <p:sp>
        <p:nvSpPr>
          <p:cNvPr name="TextBox 3" id="3"/>
          <p:cNvSpPr txBox="true"/>
          <p:nvPr/>
        </p:nvSpPr>
        <p:spPr>
          <a:xfrm rot="0">
            <a:off x="169480" y="8996229"/>
            <a:ext cx="3236257" cy="1125394"/>
          </a:xfrm>
          <a:prstGeom prst="rect">
            <a:avLst/>
          </a:prstGeom>
        </p:spPr>
        <p:txBody>
          <a:bodyPr anchor="t" rtlCol="false" tIns="0" lIns="0" bIns="0" rIns="0">
            <a:spAutoFit/>
          </a:bodyPr>
          <a:lstStyle/>
          <a:p>
            <a:pPr algn="just">
              <a:lnSpc>
                <a:spcPts val="3070"/>
              </a:lnSpc>
            </a:pPr>
            <a:r>
              <a:rPr lang="en-US" sz="2193" i="true">
                <a:solidFill>
                  <a:srgbClr val="FFFFFF"/>
                </a:solidFill>
                <a:latin typeface="Playfair Display Italics"/>
                <a:ea typeface="Playfair Display Italics"/>
                <a:cs typeface="Playfair Display Italics"/>
                <a:sym typeface="Playfair Display Italics"/>
              </a:rPr>
              <a:t>GUSTAVO PAREDES</a:t>
            </a:r>
          </a:p>
          <a:p>
            <a:pPr algn="just">
              <a:lnSpc>
                <a:spcPts val="3070"/>
              </a:lnSpc>
            </a:pPr>
            <a:r>
              <a:rPr lang="en-US" sz="2193" i="true">
                <a:solidFill>
                  <a:srgbClr val="FFFFFF"/>
                </a:solidFill>
                <a:latin typeface="Playfair Display Italics"/>
                <a:ea typeface="Playfair Display Italics"/>
                <a:cs typeface="Playfair Display Italics"/>
                <a:sym typeface="Playfair Display Italics"/>
              </a:rPr>
              <a:t>JEREMY CONTRERAS</a:t>
            </a:r>
          </a:p>
          <a:p>
            <a:pPr algn="just">
              <a:lnSpc>
                <a:spcPts val="3070"/>
              </a:lnSpc>
            </a:pPr>
            <a:r>
              <a:rPr lang="en-US" sz="2193" i="true">
                <a:solidFill>
                  <a:srgbClr val="FFFFFF"/>
                </a:solidFill>
                <a:latin typeface="Playfair Display Italics"/>
                <a:ea typeface="Playfair Display Italics"/>
                <a:cs typeface="Playfair Display Italics"/>
                <a:sym typeface="Playfair Display Italics"/>
              </a:rPr>
              <a:t>MATIAS PARADA</a:t>
            </a:r>
          </a:p>
        </p:txBody>
      </p:sp>
      <p:sp>
        <p:nvSpPr>
          <p:cNvPr name="TextBox 4" id="4"/>
          <p:cNvSpPr txBox="true"/>
          <p:nvPr/>
        </p:nvSpPr>
        <p:spPr>
          <a:xfrm rot="0">
            <a:off x="7725980" y="3176600"/>
            <a:ext cx="2836041" cy="565535"/>
          </a:xfrm>
          <a:prstGeom prst="rect">
            <a:avLst/>
          </a:prstGeom>
        </p:spPr>
        <p:txBody>
          <a:bodyPr anchor="t" rtlCol="false" tIns="0" lIns="0" bIns="0" rIns="0">
            <a:spAutoFit/>
          </a:bodyPr>
          <a:lstStyle/>
          <a:p>
            <a:pPr algn="ctr">
              <a:lnSpc>
                <a:spcPts val="4618"/>
              </a:lnSpc>
            </a:pPr>
            <a:r>
              <a:rPr lang="en-US" sz="3298" i="true">
                <a:solidFill>
                  <a:srgbClr val="FFFFFF"/>
                </a:solidFill>
                <a:latin typeface="Playfair Display Italics"/>
                <a:ea typeface="Playfair Display Italics"/>
                <a:cs typeface="Playfair Display Italics"/>
                <a:sym typeface="Playfair Display Italics"/>
              </a:rPr>
              <a:t>Presentación</a:t>
            </a:r>
          </a:p>
        </p:txBody>
      </p:sp>
      <p:sp>
        <p:nvSpPr>
          <p:cNvPr name="Freeform 5" id="5"/>
          <p:cNvSpPr/>
          <p:nvPr/>
        </p:nvSpPr>
        <p:spPr>
          <a:xfrm flipH="false" flipV="false" rot="0">
            <a:off x="169480" y="318431"/>
            <a:ext cx="2889228" cy="710269"/>
          </a:xfrm>
          <a:custGeom>
            <a:avLst/>
            <a:gdLst/>
            <a:ahLst/>
            <a:cxnLst/>
            <a:rect r="r" b="b" t="t" l="l"/>
            <a:pathLst>
              <a:path h="710269" w="2889228">
                <a:moveTo>
                  <a:pt x="0" y="0"/>
                </a:moveTo>
                <a:lnTo>
                  <a:pt x="2889228" y="0"/>
                </a:lnTo>
                <a:lnTo>
                  <a:pt x="2889228" y="710269"/>
                </a:lnTo>
                <a:lnTo>
                  <a:pt x="0" y="710269"/>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11010407" cy="10287000"/>
            <a:chOff x="0" y="0"/>
            <a:chExt cx="14680543" cy="13716000"/>
          </a:xfrm>
        </p:grpSpPr>
        <p:pic>
          <p:nvPicPr>
            <p:cNvPr name="Picture 3" id="3"/>
            <p:cNvPicPr>
              <a:picLocks noChangeAspect="true"/>
            </p:cNvPicPr>
            <p:nvPr/>
          </p:nvPicPr>
          <p:blipFill>
            <a:blip r:embed="rId2"/>
            <a:srcRect l="0" t="18817" r="0" b="18817"/>
            <a:stretch>
              <a:fillRect/>
            </a:stretch>
          </p:blipFill>
          <p:spPr>
            <a:xfrm flipH="false" flipV="false">
              <a:off x="0" y="0"/>
              <a:ext cx="14680543" cy="13716000"/>
            </a:xfrm>
            <a:prstGeom prst="rect">
              <a:avLst/>
            </a:prstGeom>
          </p:spPr>
        </p:pic>
      </p:grpSp>
      <p:sp>
        <p:nvSpPr>
          <p:cNvPr name="TextBox 4" id="4"/>
          <p:cNvSpPr txBox="true"/>
          <p:nvPr/>
        </p:nvSpPr>
        <p:spPr>
          <a:xfrm rot="0">
            <a:off x="11655136" y="4587875"/>
            <a:ext cx="5363050" cy="1784350"/>
          </a:xfrm>
          <a:prstGeom prst="rect">
            <a:avLst/>
          </a:prstGeom>
        </p:spPr>
        <p:txBody>
          <a:bodyPr anchor="t" rtlCol="false" tIns="0" lIns="0" bIns="0" rIns="0">
            <a:spAutoFit/>
          </a:bodyPr>
          <a:lstStyle/>
          <a:p>
            <a:pPr algn="l">
              <a:lnSpc>
                <a:spcPts val="3499"/>
              </a:lnSpc>
            </a:pPr>
            <a:r>
              <a:rPr lang="en-US" sz="2499">
                <a:solidFill>
                  <a:srgbClr val="FFFFFF"/>
                </a:solidFill>
                <a:latin typeface="Akzidenz-Grotesk"/>
                <a:ea typeface="Akzidenz-Grotesk"/>
                <a:cs typeface="Akzidenz-Grotesk"/>
                <a:sym typeface="Akzidenz-Grotesk"/>
              </a:rPr>
              <a:t>01 - Contexto</a:t>
            </a:r>
          </a:p>
          <a:p>
            <a:pPr algn="l">
              <a:lnSpc>
                <a:spcPts val="3499"/>
              </a:lnSpc>
            </a:pPr>
            <a:r>
              <a:rPr lang="en-US" sz="2499">
                <a:solidFill>
                  <a:srgbClr val="FFFFFF"/>
                </a:solidFill>
                <a:latin typeface="Akzidenz-Grotesk"/>
                <a:ea typeface="Akzidenz-Grotesk"/>
                <a:cs typeface="Akzidenz-Grotesk"/>
                <a:sym typeface="Akzidenz-Grotesk"/>
              </a:rPr>
              <a:t>02 - Metas y objetivos del proyecto</a:t>
            </a:r>
          </a:p>
          <a:p>
            <a:pPr algn="l">
              <a:lnSpc>
                <a:spcPts val="3499"/>
              </a:lnSpc>
            </a:pPr>
            <a:r>
              <a:rPr lang="en-US" sz="2499">
                <a:solidFill>
                  <a:srgbClr val="FFFFFF"/>
                </a:solidFill>
                <a:latin typeface="Akzidenz-Grotesk"/>
                <a:ea typeface="Akzidenz-Grotesk"/>
                <a:cs typeface="Akzidenz-Grotesk"/>
                <a:sym typeface="Akzidenz-Grotesk"/>
              </a:rPr>
              <a:t>03 - Equipo</a:t>
            </a:r>
          </a:p>
          <a:p>
            <a:pPr algn="l">
              <a:lnSpc>
                <a:spcPts val="3499"/>
              </a:lnSpc>
            </a:pPr>
            <a:r>
              <a:rPr lang="en-US" sz="2499">
                <a:solidFill>
                  <a:srgbClr val="FFFFFF"/>
                </a:solidFill>
                <a:latin typeface="Akzidenz-Grotesk"/>
                <a:ea typeface="Akzidenz-Grotesk"/>
                <a:cs typeface="Akzidenz-Grotesk"/>
                <a:sym typeface="Akzidenz-Grotesk"/>
              </a:rPr>
              <a:t>04 - Conclusiones</a:t>
            </a:r>
          </a:p>
        </p:txBody>
      </p:sp>
      <p:sp>
        <p:nvSpPr>
          <p:cNvPr name="TextBox 5" id="5"/>
          <p:cNvSpPr txBox="true"/>
          <p:nvPr/>
        </p:nvSpPr>
        <p:spPr>
          <a:xfrm rot="0">
            <a:off x="11655136" y="828675"/>
            <a:ext cx="2531722"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CONTENIDOS</a:t>
            </a:r>
          </a:p>
        </p:txBody>
      </p:sp>
      <p:sp>
        <p:nvSpPr>
          <p:cNvPr name="TextBox 6" id="6"/>
          <p:cNvSpPr txBox="true"/>
          <p:nvPr/>
        </p:nvSpPr>
        <p:spPr>
          <a:xfrm rot="0">
            <a:off x="14352695" y="1513453"/>
            <a:ext cx="2836041" cy="412750"/>
          </a:xfrm>
          <a:prstGeom prst="rect">
            <a:avLst/>
          </a:prstGeom>
        </p:spPr>
        <p:txBody>
          <a:bodyPr anchor="t" rtlCol="false" tIns="0" lIns="0" bIns="0" rIns="0">
            <a:spAutoFit/>
          </a:bodyPr>
          <a:lstStyle/>
          <a:p>
            <a:pPr algn="l">
              <a:lnSpc>
                <a:spcPts val="3499"/>
              </a:lnSpc>
            </a:pPr>
            <a:r>
              <a:rPr lang="en-US" sz="2499" i="true">
                <a:solidFill>
                  <a:srgbClr val="FFFFFF"/>
                </a:solidFill>
                <a:latin typeface="Playfair Display Italics"/>
                <a:ea typeface="Playfair Display Italics"/>
                <a:cs typeface="Playfair Display Italics"/>
                <a:sym typeface="Playfair Display Italics"/>
              </a:rPr>
              <a:t>Presentación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0"/>
            <a:ext cx="7222853" cy="10287000"/>
            <a:chOff x="0" y="0"/>
            <a:chExt cx="9630471" cy="13716000"/>
          </a:xfrm>
        </p:grpSpPr>
        <p:pic>
          <p:nvPicPr>
            <p:cNvPr name="Picture 3" id="3"/>
            <p:cNvPicPr>
              <a:picLocks noChangeAspect="true"/>
            </p:cNvPicPr>
            <p:nvPr/>
          </p:nvPicPr>
          <p:blipFill>
            <a:blip r:embed="rId2"/>
            <a:srcRect l="22923" t="0" r="22923" b="0"/>
            <a:stretch>
              <a:fillRect/>
            </a:stretch>
          </p:blipFill>
          <p:spPr>
            <a:xfrm flipH="false" flipV="false">
              <a:off x="0" y="0"/>
              <a:ext cx="9630471" cy="13716000"/>
            </a:xfrm>
            <a:prstGeom prst="rect">
              <a:avLst/>
            </a:prstGeom>
          </p:spPr>
        </p:pic>
      </p:grpSp>
      <p:sp>
        <p:nvSpPr>
          <p:cNvPr name="Freeform 4" id="4"/>
          <p:cNvSpPr/>
          <p:nvPr/>
        </p:nvSpPr>
        <p:spPr>
          <a:xfrm flipH="false" flipV="false" rot="0">
            <a:off x="-128799" y="505847"/>
            <a:ext cx="1963738" cy="1963738"/>
          </a:xfrm>
          <a:custGeom>
            <a:avLst/>
            <a:gdLst/>
            <a:ahLst/>
            <a:cxnLst/>
            <a:rect r="r" b="b" t="t" l="l"/>
            <a:pathLst>
              <a:path h="1963738" w="1963738">
                <a:moveTo>
                  <a:pt x="0" y="0"/>
                </a:moveTo>
                <a:lnTo>
                  <a:pt x="1963737" y="0"/>
                </a:lnTo>
                <a:lnTo>
                  <a:pt x="1963737" y="1963737"/>
                </a:lnTo>
                <a:lnTo>
                  <a:pt x="0" y="19637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082993" y="3130982"/>
            <a:ext cx="8567210" cy="3929785"/>
          </a:xfrm>
          <a:prstGeom prst="rect">
            <a:avLst/>
          </a:prstGeom>
        </p:spPr>
        <p:txBody>
          <a:bodyPr anchor="t" rtlCol="false" tIns="0" lIns="0" bIns="0" rIns="0">
            <a:spAutoFit/>
          </a:bodyPr>
          <a:lstStyle/>
          <a:p>
            <a:pPr algn="l">
              <a:lnSpc>
                <a:spcPts val="3434"/>
              </a:lnSpc>
            </a:pPr>
            <a:r>
              <a:rPr lang="en-US" sz="2453">
                <a:solidFill>
                  <a:srgbClr val="FFFFFF"/>
                </a:solidFill>
                <a:latin typeface="Akzidenz-Grotesk"/>
                <a:ea typeface="Akzidenz-Grotesk"/>
                <a:cs typeface="Akzidenz-Grotesk"/>
                <a:sym typeface="Akzidenz-Grotesk"/>
              </a:rPr>
              <a:t>NMCollections es un proyecto personal de un cliente que ha estado desarrollando diseños innovadores basados en jugadores de futbol mundiales, pero tambien ha ido adaptándose al mercado de su zona y comenzó a recurrir a la creación de cartas personalizadas para sus clientes, entre estos se encuentran clubes reconocidos en nuestro país, tales como Colo Colo, Palestino, EFC Conchali, etc. El proyecto tiene como objetivo darse a conocer, a través de un sitio web para generar un mayor alcance y profesionalismo para nuestro cliente.</a:t>
            </a:r>
          </a:p>
        </p:txBody>
      </p:sp>
      <p:sp>
        <p:nvSpPr>
          <p:cNvPr name="TextBox 6" id="6"/>
          <p:cNvSpPr txBox="true"/>
          <p:nvPr/>
        </p:nvSpPr>
        <p:spPr>
          <a:xfrm rot="0">
            <a:off x="8307730" y="305822"/>
            <a:ext cx="5064552"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CONTEXTO</a:t>
            </a:r>
          </a:p>
        </p:txBody>
      </p:sp>
      <p:sp>
        <p:nvSpPr>
          <p:cNvPr name="TextBox 7" id="7"/>
          <p:cNvSpPr txBox="true"/>
          <p:nvPr/>
        </p:nvSpPr>
        <p:spPr>
          <a:xfrm rot="0">
            <a:off x="12814008" y="826522"/>
            <a:ext cx="2836041" cy="514350"/>
          </a:xfrm>
          <a:prstGeom prst="rect">
            <a:avLst/>
          </a:prstGeom>
        </p:spPr>
        <p:txBody>
          <a:bodyPr anchor="t" rtlCol="false" tIns="0" lIns="0" bIns="0" rIns="0">
            <a:spAutoFit/>
          </a:bodyPr>
          <a:lstStyle/>
          <a:p>
            <a:pPr algn="l">
              <a:lnSpc>
                <a:spcPts val="4200"/>
              </a:lnSpc>
            </a:pPr>
            <a:r>
              <a:rPr lang="en-US" sz="3000" i="true">
                <a:solidFill>
                  <a:srgbClr val="FFFFFF"/>
                </a:solidFill>
                <a:latin typeface="Playfair Display Italics"/>
                <a:ea typeface="Playfair Display Italics"/>
                <a:cs typeface="Playfair Display Italics"/>
                <a:sym typeface="Playfair Display Italics"/>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2930662" y="305822"/>
            <a:ext cx="6588392"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OBJETIVO DEL PROYECTO</a:t>
            </a:r>
          </a:p>
        </p:txBody>
      </p:sp>
      <p:sp>
        <p:nvSpPr>
          <p:cNvPr name="TextBox 3" id="3"/>
          <p:cNvSpPr txBox="true"/>
          <p:nvPr/>
        </p:nvSpPr>
        <p:spPr>
          <a:xfrm rot="0">
            <a:off x="9741547" y="826522"/>
            <a:ext cx="1104535" cy="514350"/>
          </a:xfrm>
          <a:prstGeom prst="rect">
            <a:avLst/>
          </a:prstGeom>
        </p:spPr>
        <p:txBody>
          <a:bodyPr anchor="t" rtlCol="false" tIns="0" lIns="0" bIns="0" rIns="0">
            <a:spAutoFit/>
          </a:bodyPr>
          <a:lstStyle/>
          <a:p>
            <a:pPr algn="l">
              <a:lnSpc>
                <a:spcPts val="4200"/>
              </a:lnSpc>
            </a:pPr>
            <a:r>
              <a:rPr lang="en-US" sz="3000" i="true">
                <a:solidFill>
                  <a:srgbClr val="FFFFFF"/>
                </a:solidFill>
                <a:latin typeface="Playfair Display Italics"/>
                <a:ea typeface="Playfair Display Italics"/>
                <a:cs typeface="Playfair Display Italics"/>
                <a:sym typeface="Playfair Display Italics"/>
              </a:rPr>
              <a:t>02</a:t>
            </a:r>
          </a:p>
        </p:txBody>
      </p:sp>
      <p:sp>
        <p:nvSpPr>
          <p:cNvPr name="TextBox 4" id="4"/>
          <p:cNvSpPr txBox="true"/>
          <p:nvPr/>
        </p:nvSpPr>
        <p:spPr>
          <a:xfrm rot="0">
            <a:off x="2930662" y="4114438"/>
            <a:ext cx="7040751" cy="3077096"/>
          </a:xfrm>
          <a:prstGeom prst="rect">
            <a:avLst/>
          </a:prstGeom>
        </p:spPr>
        <p:txBody>
          <a:bodyPr anchor="t" rtlCol="false" tIns="0" lIns="0" bIns="0" rIns="0">
            <a:spAutoFit/>
          </a:bodyPr>
          <a:lstStyle/>
          <a:p>
            <a:pPr algn="l">
              <a:lnSpc>
                <a:spcPts val="3449"/>
              </a:lnSpc>
            </a:pPr>
            <a:r>
              <a:rPr lang="en-US" sz="2464">
                <a:solidFill>
                  <a:srgbClr val="FFFFFF"/>
                </a:solidFill>
                <a:latin typeface="Akzidenz-Grotesk"/>
                <a:ea typeface="Akzidenz-Grotesk"/>
                <a:cs typeface="Akzidenz-Grotesk"/>
                <a:sym typeface="Akzidenz-Grotesk"/>
              </a:rPr>
              <a:t>Desarrollar una página web que permita al emprendimiento NM collections realizar ventas de sus cartas personalizadas de manera que sea accesible al menos en Santiago y una app móvil funcional que reaccione a las cartas coleccionables del emprendedor y aporte un valor diferencial en el mercado.</a:t>
            </a:r>
          </a:p>
        </p:txBody>
      </p:sp>
      <p:grpSp>
        <p:nvGrpSpPr>
          <p:cNvPr name="Group 5" id="5"/>
          <p:cNvGrpSpPr/>
          <p:nvPr/>
        </p:nvGrpSpPr>
        <p:grpSpPr>
          <a:xfrm rot="0">
            <a:off x="11296014" y="0"/>
            <a:ext cx="6991986" cy="10287000"/>
            <a:chOff x="0" y="0"/>
            <a:chExt cx="9322647" cy="13716000"/>
          </a:xfrm>
        </p:grpSpPr>
        <p:pic>
          <p:nvPicPr>
            <p:cNvPr name="Picture 6" id="6"/>
            <p:cNvPicPr>
              <a:picLocks noChangeAspect="true"/>
            </p:cNvPicPr>
            <p:nvPr/>
          </p:nvPicPr>
          <p:blipFill>
            <a:blip r:embed="rId2"/>
            <a:srcRect l="9948" t="0" r="44766" b="0"/>
            <a:stretch>
              <a:fillRect/>
            </a:stretch>
          </p:blipFill>
          <p:spPr>
            <a:xfrm flipH="false" flipV="false">
              <a:off x="0" y="0"/>
              <a:ext cx="9322647" cy="13716000"/>
            </a:xfrm>
            <a:prstGeom prst="rect">
              <a:avLst/>
            </a:prstGeom>
          </p:spPr>
        </p:pic>
      </p:grpSp>
      <p:grpSp>
        <p:nvGrpSpPr>
          <p:cNvPr name="Group 7" id="7"/>
          <p:cNvGrpSpPr/>
          <p:nvPr/>
        </p:nvGrpSpPr>
        <p:grpSpPr>
          <a:xfrm rot="0">
            <a:off x="0" y="0"/>
            <a:ext cx="2061317" cy="10287000"/>
            <a:chOff x="0" y="0"/>
            <a:chExt cx="2748422" cy="13716000"/>
          </a:xfrm>
        </p:grpSpPr>
        <p:pic>
          <p:nvPicPr>
            <p:cNvPr name="Picture 8" id="8"/>
            <p:cNvPicPr>
              <a:picLocks noChangeAspect="true"/>
            </p:cNvPicPr>
            <p:nvPr/>
          </p:nvPicPr>
          <p:blipFill>
            <a:blip r:embed="rId2"/>
            <a:srcRect l="67355" t="0" r="19294" b="0"/>
            <a:stretch>
              <a:fillRect/>
            </a:stretch>
          </p:blipFill>
          <p:spPr>
            <a:xfrm flipH="false" flipV="false">
              <a:off x="0" y="0"/>
              <a:ext cx="2748422" cy="13716000"/>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6718520" y="5309364"/>
            <a:ext cx="2836041" cy="514350"/>
          </a:xfrm>
          <a:prstGeom prst="rect">
            <a:avLst/>
          </a:prstGeom>
        </p:spPr>
        <p:txBody>
          <a:bodyPr anchor="t" rtlCol="false" tIns="0" lIns="0" bIns="0" rIns="0">
            <a:spAutoFit/>
          </a:bodyPr>
          <a:lstStyle/>
          <a:p>
            <a:pPr algn="l">
              <a:lnSpc>
                <a:spcPts val="4200"/>
              </a:lnSpc>
            </a:pPr>
            <a:r>
              <a:rPr lang="en-US" sz="3000" i="true">
                <a:solidFill>
                  <a:srgbClr val="FFFFFF"/>
                </a:solidFill>
                <a:latin typeface="Playfair Display Italics"/>
                <a:ea typeface="Playfair Display Italics"/>
                <a:cs typeface="Playfair Display Italics"/>
                <a:sym typeface="Playfair Display Italics"/>
              </a:rPr>
              <a:t>03</a:t>
            </a:r>
          </a:p>
        </p:txBody>
      </p:sp>
      <p:grpSp>
        <p:nvGrpSpPr>
          <p:cNvPr name="Group 3" id="3"/>
          <p:cNvGrpSpPr/>
          <p:nvPr/>
        </p:nvGrpSpPr>
        <p:grpSpPr>
          <a:xfrm rot="0">
            <a:off x="0" y="0"/>
            <a:ext cx="18288000" cy="4586114"/>
            <a:chOff x="0" y="0"/>
            <a:chExt cx="24384000" cy="6114819"/>
          </a:xfrm>
        </p:grpSpPr>
        <p:pic>
          <p:nvPicPr>
            <p:cNvPr name="Picture 4" id="4"/>
            <p:cNvPicPr>
              <a:picLocks noChangeAspect="true"/>
            </p:cNvPicPr>
            <p:nvPr/>
          </p:nvPicPr>
          <p:blipFill>
            <a:blip r:embed="rId2"/>
            <a:srcRect l="0" t="18593" r="0" b="43767"/>
            <a:stretch>
              <a:fillRect/>
            </a:stretch>
          </p:blipFill>
          <p:spPr>
            <a:xfrm flipH="false" flipV="false">
              <a:off x="0" y="0"/>
              <a:ext cx="24384000" cy="6114819"/>
            </a:xfrm>
            <a:prstGeom prst="rect">
              <a:avLst/>
            </a:prstGeom>
          </p:spPr>
        </p:pic>
      </p:grpSp>
      <p:sp>
        <p:nvSpPr>
          <p:cNvPr name="TextBox 5" id="5"/>
          <p:cNvSpPr txBox="true"/>
          <p:nvPr/>
        </p:nvSpPr>
        <p:spPr>
          <a:xfrm rot="0">
            <a:off x="724037" y="4708778"/>
            <a:ext cx="6588392"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METAS DEL PROYECTO</a:t>
            </a:r>
          </a:p>
        </p:txBody>
      </p:sp>
      <p:sp>
        <p:nvSpPr>
          <p:cNvPr name="TextBox 6" id="6"/>
          <p:cNvSpPr txBox="true"/>
          <p:nvPr/>
        </p:nvSpPr>
        <p:spPr>
          <a:xfrm rot="0">
            <a:off x="796598" y="6857091"/>
            <a:ext cx="8347402" cy="1747159"/>
          </a:xfrm>
          <a:prstGeom prst="rect">
            <a:avLst/>
          </a:prstGeom>
        </p:spPr>
        <p:txBody>
          <a:bodyPr anchor="t" rtlCol="false" tIns="0" lIns="0" bIns="0" rIns="0">
            <a:spAutoFit/>
          </a:bodyPr>
          <a:lstStyle/>
          <a:p>
            <a:pPr algn="l" marL="532027" indent="-266014" lvl="1">
              <a:lnSpc>
                <a:spcPts val="3449"/>
              </a:lnSpc>
              <a:buFont typeface="Arial"/>
              <a:buChar char="•"/>
            </a:pPr>
            <a:r>
              <a:rPr lang="en-US" sz="2464" strike="noStrike" u="none">
                <a:solidFill>
                  <a:srgbClr val="FFFFFF"/>
                </a:solidFill>
                <a:latin typeface="Akzidenz-Grotesk"/>
                <a:ea typeface="Akzidenz-Grotesk"/>
                <a:cs typeface="Akzidenz-Grotesk"/>
                <a:sym typeface="Akzidenz-Grotesk"/>
              </a:rPr>
              <a:t>Realizar ventas dentro de la página.</a:t>
            </a:r>
          </a:p>
          <a:p>
            <a:pPr algn="l" marL="532027" indent="-266014" lvl="1">
              <a:lnSpc>
                <a:spcPts val="3449"/>
              </a:lnSpc>
              <a:buFont typeface="Arial"/>
              <a:buChar char="•"/>
            </a:pPr>
            <a:r>
              <a:rPr lang="en-US" sz="2464" strike="noStrike" u="none">
                <a:solidFill>
                  <a:srgbClr val="FFFFFF"/>
                </a:solidFill>
                <a:latin typeface="Akzidenz-Grotesk"/>
                <a:ea typeface="Akzidenz-Grotesk"/>
                <a:cs typeface="Akzidenz-Grotesk"/>
                <a:sym typeface="Akzidenz-Grotesk"/>
              </a:rPr>
              <a:t>Personalizar una carta en conjunto de una foto</a:t>
            </a:r>
          </a:p>
          <a:p>
            <a:pPr algn="l" marL="532027" indent="-266014" lvl="1">
              <a:lnSpc>
                <a:spcPts val="3449"/>
              </a:lnSpc>
              <a:buFont typeface="Arial"/>
              <a:buChar char="•"/>
            </a:pPr>
            <a:r>
              <a:rPr lang="en-US" sz="2464" strike="noStrike" u="none">
                <a:solidFill>
                  <a:srgbClr val="FFFFFF"/>
                </a:solidFill>
                <a:latin typeface="Akzidenz-Grotesk"/>
                <a:ea typeface="Akzidenz-Grotesk"/>
                <a:cs typeface="Akzidenz-Grotesk"/>
                <a:sym typeface="Akzidenz-Grotesk"/>
              </a:rPr>
              <a:t>Crear un generador de códigos QR que contenga información que el usuario decida.</a:t>
            </a:r>
          </a:p>
        </p:txBody>
      </p:sp>
      <p:sp>
        <p:nvSpPr>
          <p:cNvPr name="TextBox 7" id="7"/>
          <p:cNvSpPr txBox="true"/>
          <p:nvPr/>
        </p:nvSpPr>
        <p:spPr>
          <a:xfrm rot="0">
            <a:off x="8594725" y="6857091"/>
            <a:ext cx="9559925" cy="1747159"/>
          </a:xfrm>
          <a:prstGeom prst="rect">
            <a:avLst/>
          </a:prstGeom>
        </p:spPr>
        <p:txBody>
          <a:bodyPr anchor="t" rtlCol="false" tIns="0" lIns="0" bIns="0" rIns="0">
            <a:spAutoFit/>
          </a:bodyPr>
          <a:lstStyle/>
          <a:p>
            <a:pPr algn="l" marL="532027" indent="-266014" lvl="1">
              <a:lnSpc>
                <a:spcPts val="3449"/>
              </a:lnSpc>
              <a:spcBef>
                <a:spcPct val="0"/>
              </a:spcBef>
              <a:buFont typeface="Arial"/>
              <a:buChar char="•"/>
            </a:pPr>
            <a:r>
              <a:rPr lang="en-US" sz="2464" strike="noStrike" u="none">
                <a:solidFill>
                  <a:srgbClr val="FFFFFF"/>
                </a:solidFill>
                <a:latin typeface="Akzidenz-Grotesk"/>
                <a:ea typeface="Akzidenz-Grotesk"/>
                <a:cs typeface="Akzidenz-Grotesk"/>
                <a:sym typeface="Akzidenz-Grotesk"/>
              </a:rPr>
              <a:t>Implementación de tecnología NFC</a:t>
            </a:r>
          </a:p>
          <a:p>
            <a:pPr algn="l" marL="532027" indent="-266014" lvl="1">
              <a:lnSpc>
                <a:spcPts val="3449"/>
              </a:lnSpc>
              <a:spcBef>
                <a:spcPct val="0"/>
              </a:spcBef>
              <a:buFont typeface="Arial"/>
              <a:buChar char="•"/>
            </a:pPr>
            <a:r>
              <a:rPr lang="en-US" sz="2464" strike="noStrike" u="none">
                <a:solidFill>
                  <a:srgbClr val="FFFFFF"/>
                </a:solidFill>
                <a:latin typeface="Akzidenz-Grotesk"/>
                <a:ea typeface="Akzidenz-Grotesk"/>
                <a:cs typeface="Akzidenz-Grotesk"/>
                <a:sym typeface="Akzidenz-Grotesk"/>
              </a:rPr>
              <a:t>Proteger la información de los usuarios ya que contiene información sensible como tarjetas de pago, dirección y nombre del usuario.</a:t>
            </a:r>
          </a:p>
          <a:p>
            <a:pPr algn="l" marL="532027" indent="-266014" lvl="1">
              <a:lnSpc>
                <a:spcPts val="3449"/>
              </a:lnSpc>
              <a:spcBef>
                <a:spcPct val="0"/>
              </a:spcBef>
              <a:buFont typeface="Arial"/>
              <a:buChar char="•"/>
            </a:pPr>
            <a:r>
              <a:rPr lang="en-US" sz="2464" strike="noStrike" u="none">
                <a:solidFill>
                  <a:srgbClr val="FFFFFF"/>
                </a:solidFill>
                <a:latin typeface="Akzidenz-Grotesk"/>
                <a:ea typeface="Akzidenz-Grotesk"/>
                <a:cs typeface="Akzidenz-Grotesk"/>
                <a:sym typeface="Akzidenz-Grotesk"/>
              </a:rPr>
              <a:t>Impulsar las ventas de la pyme.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028700" y="2613079"/>
            <a:ext cx="2255293" cy="6801211"/>
            <a:chOff x="0" y="0"/>
            <a:chExt cx="3007057" cy="9068281"/>
          </a:xfrm>
        </p:grpSpPr>
        <p:pic>
          <p:nvPicPr>
            <p:cNvPr name="Picture 3" id="3"/>
            <p:cNvPicPr>
              <a:picLocks noChangeAspect="true"/>
            </p:cNvPicPr>
            <p:nvPr/>
          </p:nvPicPr>
          <p:blipFill>
            <a:blip r:embed="rId2"/>
            <a:srcRect l="31651" t="0" r="31651" b="0"/>
            <a:stretch>
              <a:fillRect/>
            </a:stretch>
          </p:blipFill>
          <p:spPr>
            <a:xfrm flipH="false" flipV="false">
              <a:off x="0" y="0"/>
              <a:ext cx="3007057" cy="9068281"/>
            </a:xfrm>
            <a:prstGeom prst="rect">
              <a:avLst/>
            </a:prstGeom>
          </p:spPr>
        </p:pic>
      </p:grpSp>
      <p:grpSp>
        <p:nvGrpSpPr>
          <p:cNvPr name="Group 4" id="4"/>
          <p:cNvGrpSpPr/>
          <p:nvPr/>
        </p:nvGrpSpPr>
        <p:grpSpPr>
          <a:xfrm rot="0">
            <a:off x="6324428" y="964026"/>
            <a:ext cx="2255293" cy="6801211"/>
            <a:chOff x="0" y="0"/>
            <a:chExt cx="3007057" cy="9068281"/>
          </a:xfrm>
        </p:grpSpPr>
        <p:pic>
          <p:nvPicPr>
            <p:cNvPr name="Picture 5" id="5"/>
            <p:cNvPicPr>
              <a:picLocks noChangeAspect="true"/>
            </p:cNvPicPr>
            <p:nvPr/>
          </p:nvPicPr>
          <p:blipFill>
            <a:blip r:embed="rId3"/>
            <a:srcRect l="40188" t="0" r="26650" b="0"/>
            <a:stretch>
              <a:fillRect/>
            </a:stretch>
          </p:blipFill>
          <p:spPr>
            <a:xfrm flipH="false" flipV="false">
              <a:off x="0" y="0"/>
              <a:ext cx="3007057" cy="9068281"/>
            </a:xfrm>
            <a:prstGeom prst="rect">
              <a:avLst/>
            </a:prstGeom>
          </p:spPr>
        </p:pic>
      </p:grpSp>
      <p:grpSp>
        <p:nvGrpSpPr>
          <p:cNvPr name="Group 6" id="6"/>
          <p:cNvGrpSpPr/>
          <p:nvPr/>
        </p:nvGrpSpPr>
        <p:grpSpPr>
          <a:xfrm rot="0">
            <a:off x="11679153" y="2613079"/>
            <a:ext cx="2255293" cy="6801211"/>
            <a:chOff x="0" y="0"/>
            <a:chExt cx="3007057" cy="9068281"/>
          </a:xfrm>
        </p:grpSpPr>
        <p:pic>
          <p:nvPicPr>
            <p:cNvPr name="Picture 7" id="7"/>
            <p:cNvPicPr>
              <a:picLocks noChangeAspect="true"/>
            </p:cNvPicPr>
            <p:nvPr/>
          </p:nvPicPr>
          <p:blipFill>
            <a:blip r:embed="rId4"/>
            <a:srcRect l="33419" t="0" r="33419" b="0"/>
            <a:stretch>
              <a:fillRect/>
            </a:stretch>
          </p:blipFill>
          <p:spPr>
            <a:xfrm flipH="false" flipV="false">
              <a:off x="0" y="0"/>
              <a:ext cx="3007057" cy="9068281"/>
            </a:xfrm>
            <a:prstGeom prst="rect">
              <a:avLst/>
            </a:prstGeom>
          </p:spPr>
        </p:pic>
      </p:grpSp>
      <p:sp>
        <p:nvSpPr>
          <p:cNvPr name="TextBox 8" id="8"/>
          <p:cNvSpPr txBox="true"/>
          <p:nvPr/>
        </p:nvSpPr>
        <p:spPr>
          <a:xfrm rot="0">
            <a:off x="1028700" y="305822"/>
            <a:ext cx="1509364"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EQUIPO</a:t>
            </a:r>
          </a:p>
        </p:txBody>
      </p:sp>
      <p:sp>
        <p:nvSpPr>
          <p:cNvPr name="TextBox 9" id="9"/>
          <p:cNvSpPr txBox="true"/>
          <p:nvPr/>
        </p:nvSpPr>
        <p:spPr>
          <a:xfrm rot="0">
            <a:off x="3659199" y="3434537"/>
            <a:ext cx="1707195" cy="1350645"/>
          </a:xfrm>
          <a:prstGeom prst="rect">
            <a:avLst/>
          </a:prstGeom>
        </p:spPr>
        <p:txBody>
          <a:bodyPr anchor="t" rtlCol="false" tIns="0" lIns="0" bIns="0" rIns="0">
            <a:spAutoFit/>
          </a:bodyPr>
          <a:lstStyle/>
          <a:p>
            <a:pPr algn="l">
              <a:lnSpc>
                <a:spcPts val="5040"/>
              </a:lnSpc>
            </a:pPr>
            <a:r>
              <a:rPr lang="en-US" b="true" sz="6000" spc="102">
                <a:solidFill>
                  <a:srgbClr val="FFFFFF"/>
                </a:solidFill>
                <a:latin typeface="Segment A Bold"/>
                <a:ea typeface="Segment A Bold"/>
                <a:cs typeface="Segment A Bold"/>
                <a:sym typeface="Segment A Bold"/>
              </a:rPr>
              <a:t>GUSTAVO PAREDES</a:t>
            </a:r>
          </a:p>
        </p:txBody>
      </p:sp>
      <p:sp>
        <p:nvSpPr>
          <p:cNvPr name="TextBox 10" id="10"/>
          <p:cNvSpPr txBox="true"/>
          <p:nvPr/>
        </p:nvSpPr>
        <p:spPr>
          <a:xfrm rot="0">
            <a:off x="8902799" y="1788547"/>
            <a:ext cx="1591761" cy="1350645"/>
          </a:xfrm>
          <a:prstGeom prst="rect">
            <a:avLst/>
          </a:prstGeom>
        </p:spPr>
        <p:txBody>
          <a:bodyPr anchor="t" rtlCol="false" tIns="0" lIns="0" bIns="0" rIns="0">
            <a:spAutoFit/>
          </a:bodyPr>
          <a:lstStyle/>
          <a:p>
            <a:pPr algn="l" marL="0" indent="0" lvl="0">
              <a:lnSpc>
                <a:spcPts val="5040"/>
              </a:lnSpc>
              <a:spcBef>
                <a:spcPct val="0"/>
              </a:spcBef>
            </a:pPr>
            <a:r>
              <a:rPr lang="en-US" b="true" sz="6000" spc="102" strike="noStrike" u="none">
                <a:solidFill>
                  <a:srgbClr val="FFFFFF"/>
                </a:solidFill>
                <a:latin typeface="Segment A Bold"/>
                <a:ea typeface="Segment A Bold"/>
                <a:cs typeface="Segment A Bold"/>
                <a:sym typeface="Segment A Bold"/>
              </a:rPr>
              <a:t>JEREMY CONTRERAS</a:t>
            </a:r>
          </a:p>
        </p:txBody>
      </p:sp>
      <p:sp>
        <p:nvSpPr>
          <p:cNvPr name="TextBox 11" id="11"/>
          <p:cNvSpPr txBox="true"/>
          <p:nvPr/>
        </p:nvSpPr>
        <p:spPr>
          <a:xfrm rot="0">
            <a:off x="14372595" y="3339217"/>
            <a:ext cx="1608252" cy="1350645"/>
          </a:xfrm>
          <a:prstGeom prst="rect">
            <a:avLst/>
          </a:prstGeom>
        </p:spPr>
        <p:txBody>
          <a:bodyPr anchor="t" rtlCol="false" tIns="0" lIns="0" bIns="0" rIns="0">
            <a:spAutoFit/>
          </a:bodyPr>
          <a:lstStyle/>
          <a:p>
            <a:pPr algn="l" marL="0" indent="0" lvl="0">
              <a:lnSpc>
                <a:spcPts val="5040"/>
              </a:lnSpc>
              <a:spcBef>
                <a:spcPct val="0"/>
              </a:spcBef>
            </a:pPr>
            <a:r>
              <a:rPr lang="en-US" b="true" sz="6000" spc="102" strike="noStrike" u="none">
                <a:solidFill>
                  <a:srgbClr val="FFFFFF"/>
                </a:solidFill>
                <a:latin typeface="Segment A Bold"/>
                <a:ea typeface="Segment A Bold"/>
                <a:cs typeface="Segment A Bold"/>
                <a:sym typeface="Segment A Bold"/>
              </a:rPr>
              <a:t>MATIAS PARADA</a:t>
            </a:r>
          </a:p>
        </p:txBody>
      </p:sp>
      <p:sp>
        <p:nvSpPr>
          <p:cNvPr name="TextBox 12" id="12"/>
          <p:cNvSpPr txBox="true"/>
          <p:nvPr/>
        </p:nvSpPr>
        <p:spPr>
          <a:xfrm rot="0">
            <a:off x="2686506" y="826522"/>
            <a:ext cx="597486" cy="514350"/>
          </a:xfrm>
          <a:prstGeom prst="rect">
            <a:avLst/>
          </a:prstGeom>
        </p:spPr>
        <p:txBody>
          <a:bodyPr anchor="t" rtlCol="false" tIns="0" lIns="0" bIns="0" rIns="0">
            <a:spAutoFit/>
          </a:bodyPr>
          <a:lstStyle/>
          <a:p>
            <a:pPr algn="l">
              <a:lnSpc>
                <a:spcPts val="4200"/>
              </a:lnSpc>
            </a:pPr>
            <a:r>
              <a:rPr lang="en-US" sz="3000" i="true">
                <a:solidFill>
                  <a:srgbClr val="FFFFFF"/>
                </a:solidFill>
                <a:latin typeface="Playfair Display Italics"/>
                <a:ea typeface="Playfair Display Italics"/>
                <a:cs typeface="Playfair Display Italics"/>
                <a:sym typeface="Playfair Display Italics"/>
              </a:rPr>
              <a:t>04</a:t>
            </a:r>
          </a:p>
        </p:txBody>
      </p:sp>
      <p:sp>
        <p:nvSpPr>
          <p:cNvPr name="TextBox 13" id="13"/>
          <p:cNvSpPr txBox="true"/>
          <p:nvPr/>
        </p:nvSpPr>
        <p:spPr>
          <a:xfrm rot="0">
            <a:off x="3659199" y="5238984"/>
            <a:ext cx="2468379" cy="749300"/>
          </a:xfrm>
          <a:prstGeom prst="rect">
            <a:avLst/>
          </a:prstGeom>
        </p:spPr>
        <p:txBody>
          <a:bodyPr anchor="t" rtlCol="false" tIns="0" lIns="0" bIns="0" rIns="0">
            <a:spAutoFit/>
          </a:bodyPr>
          <a:lstStyle/>
          <a:p>
            <a:pPr algn="l">
              <a:lnSpc>
                <a:spcPts val="2800"/>
              </a:lnSpc>
            </a:pPr>
            <a:r>
              <a:rPr lang="en-US" sz="2000">
                <a:solidFill>
                  <a:srgbClr val="FFFFFF"/>
                </a:solidFill>
                <a:latin typeface="Akzidenz-Grotesk"/>
                <a:ea typeface="Akzidenz-Grotesk"/>
                <a:cs typeface="Akzidenz-Grotesk"/>
                <a:sym typeface="Akzidenz-Grotesk"/>
              </a:rPr>
              <a:t>Analista programador</a:t>
            </a:r>
          </a:p>
          <a:p>
            <a:pPr algn="l">
              <a:lnSpc>
                <a:spcPts val="2800"/>
              </a:lnSpc>
            </a:pPr>
            <a:r>
              <a:rPr lang="en-US" sz="2000">
                <a:solidFill>
                  <a:srgbClr val="FFFFFF"/>
                </a:solidFill>
                <a:latin typeface="Akzidenz-Grotesk"/>
                <a:ea typeface="Akzidenz-Grotesk"/>
                <a:cs typeface="Akzidenz-Grotesk"/>
                <a:sym typeface="Akzidenz-Grotesk"/>
              </a:rPr>
              <a:t>Analista BBDD</a:t>
            </a:r>
          </a:p>
        </p:txBody>
      </p:sp>
      <p:sp>
        <p:nvSpPr>
          <p:cNvPr name="TextBox 14" id="14"/>
          <p:cNvSpPr txBox="true"/>
          <p:nvPr/>
        </p:nvSpPr>
        <p:spPr>
          <a:xfrm rot="0">
            <a:off x="8902799" y="3293164"/>
            <a:ext cx="2293754" cy="749300"/>
          </a:xfrm>
          <a:prstGeom prst="rect">
            <a:avLst/>
          </a:prstGeom>
        </p:spPr>
        <p:txBody>
          <a:bodyPr anchor="t" rtlCol="false" tIns="0" lIns="0" bIns="0" rIns="0">
            <a:spAutoFit/>
          </a:bodyPr>
          <a:lstStyle/>
          <a:p>
            <a:pPr algn="l">
              <a:lnSpc>
                <a:spcPts val="2800"/>
              </a:lnSpc>
            </a:pPr>
            <a:r>
              <a:rPr lang="en-US" sz="2000">
                <a:solidFill>
                  <a:srgbClr val="FFFFFF"/>
                </a:solidFill>
                <a:latin typeface="Akzidenz-Grotesk"/>
                <a:ea typeface="Akzidenz-Grotesk"/>
                <a:cs typeface="Akzidenz-Grotesk"/>
                <a:sym typeface="Akzidenz-Grotesk"/>
              </a:rPr>
              <a:t>Jefe de proyecto</a:t>
            </a:r>
          </a:p>
          <a:p>
            <a:pPr algn="l">
              <a:lnSpc>
                <a:spcPts val="2800"/>
              </a:lnSpc>
            </a:pPr>
            <a:r>
              <a:rPr lang="en-US" sz="2000">
                <a:solidFill>
                  <a:srgbClr val="FFFFFF"/>
                </a:solidFill>
                <a:latin typeface="Akzidenz-Grotesk"/>
                <a:ea typeface="Akzidenz-Grotesk"/>
                <a:cs typeface="Akzidenz-Grotesk"/>
                <a:sym typeface="Akzidenz-Grotesk"/>
              </a:rPr>
              <a:t>Analista QA</a:t>
            </a:r>
          </a:p>
        </p:txBody>
      </p:sp>
      <p:sp>
        <p:nvSpPr>
          <p:cNvPr name="TextBox 15" id="15"/>
          <p:cNvSpPr txBox="true"/>
          <p:nvPr/>
        </p:nvSpPr>
        <p:spPr>
          <a:xfrm rot="0">
            <a:off x="14372595" y="4911959"/>
            <a:ext cx="2531879" cy="749300"/>
          </a:xfrm>
          <a:prstGeom prst="rect">
            <a:avLst/>
          </a:prstGeom>
        </p:spPr>
        <p:txBody>
          <a:bodyPr anchor="t" rtlCol="false" tIns="0" lIns="0" bIns="0" rIns="0">
            <a:spAutoFit/>
          </a:bodyPr>
          <a:lstStyle/>
          <a:p>
            <a:pPr algn="l">
              <a:lnSpc>
                <a:spcPts val="2800"/>
              </a:lnSpc>
            </a:pPr>
            <a:r>
              <a:rPr lang="en-US" sz="2000">
                <a:solidFill>
                  <a:srgbClr val="FFFFFF"/>
                </a:solidFill>
                <a:latin typeface="Akzidenz-Grotesk"/>
                <a:ea typeface="Akzidenz-Grotesk"/>
                <a:cs typeface="Akzidenz-Grotesk"/>
                <a:sym typeface="Akzidenz-Grotesk"/>
              </a:rPr>
              <a:t>Analista programador</a:t>
            </a:r>
          </a:p>
          <a:p>
            <a:pPr algn="l">
              <a:lnSpc>
                <a:spcPts val="2800"/>
              </a:lnSpc>
            </a:pPr>
            <a:r>
              <a:rPr lang="en-US" sz="2000">
                <a:solidFill>
                  <a:srgbClr val="FFFFFF"/>
                </a:solidFill>
                <a:latin typeface="Akzidenz-Grotesk"/>
                <a:ea typeface="Akzidenz-Grotesk"/>
                <a:cs typeface="Akzidenz-Grotesk"/>
                <a:sym typeface="Akzidenz-Grotesk"/>
              </a:rPr>
              <a:t>Analista BBDD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6422075"/>
            <a:ext cx="18288000" cy="3864925"/>
            <a:chOff x="0" y="0"/>
            <a:chExt cx="24384000" cy="5153233"/>
          </a:xfrm>
        </p:grpSpPr>
        <p:pic>
          <p:nvPicPr>
            <p:cNvPr name="Picture 3" id="3"/>
            <p:cNvPicPr>
              <a:picLocks noChangeAspect="true"/>
            </p:cNvPicPr>
            <p:nvPr/>
          </p:nvPicPr>
          <p:blipFill>
            <a:blip r:embed="rId2"/>
            <a:srcRect l="0" t="61884" r="0" b="6394"/>
            <a:stretch>
              <a:fillRect/>
            </a:stretch>
          </p:blipFill>
          <p:spPr>
            <a:xfrm flipH="false" flipV="false">
              <a:off x="0" y="0"/>
              <a:ext cx="24384000" cy="5153233"/>
            </a:xfrm>
            <a:prstGeom prst="rect">
              <a:avLst/>
            </a:prstGeom>
          </p:spPr>
        </p:pic>
      </p:grpSp>
      <p:sp>
        <p:nvSpPr>
          <p:cNvPr name="TextBox 4" id="4"/>
          <p:cNvSpPr txBox="true"/>
          <p:nvPr/>
        </p:nvSpPr>
        <p:spPr>
          <a:xfrm rot="0">
            <a:off x="1028700" y="377783"/>
            <a:ext cx="2927494" cy="1717676"/>
          </a:xfrm>
          <a:prstGeom prst="rect">
            <a:avLst/>
          </a:prstGeom>
        </p:spPr>
        <p:txBody>
          <a:bodyPr anchor="t" rtlCol="false" tIns="0" lIns="0" bIns="0" rIns="0">
            <a:spAutoFit/>
          </a:bodyPr>
          <a:lstStyle/>
          <a:p>
            <a:pPr algn="l">
              <a:lnSpc>
                <a:spcPts val="13999"/>
              </a:lnSpc>
            </a:pPr>
            <a:r>
              <a:rPr lang="en-US" sz="9999" b="true">
                <a:solidFill>
                  <a:srgbClr val="FFFFFF"/>
                </a:solidFill>
                <a:latin typeface="Segment A Bold"/>
                <a:ea typeface="Segment A Bold"/>
                <a:cs typeface="Segment A Bold"/>
                <a:sym typeface="Segment A Bold"/>
              </a:rPr>
              <a:t>CONCLUSIONES</a:t>
            </a:r>
          </a:p>
        </p:txBody>
      </p:sp>
      <p:sp>
        <p:nvSpPr>
          <p:cNvPr name="TextBox 5" id="5"/>
          <p:cNvSpPr txBox="true"/>
          <p:nvPr/>
        </p:nvSpPr>
        <p:spPr>
          <a:xfrm rot="0">
            <a:off x="4253079" y="898483"/>
            <a:ext cx="2836041" cy="514350"/>
          </a:xfrm>
          <a:prstGeom prst="rect">
            <a:avLst/>
          </a:prstGeom>
        </p:spPr>
        <p:txBody>
          <a:bodyPr anchor="t" rtlCol="false" tIns="0" lIns="0" bIns="0" rIns="0">
            <a:spAutoFit/>
          </a:bodyPr>
          <a:lstStyle/>
          <a:p>
            <a:pPr algn="l">
              <a:lnSpc>
                <a:spcPts val="4200"/>
              </a:lnSpc>
            </a:pPr>
            <a:r>
              <a:rPr lang="en-US" sz="3000" i="true">
                <a:solidFill>
                  <a:srgbClr val="FFFFFF"/>
                </a:solidFill>
                <a:latin typeface="Playfair Display Italics"/>
                <a:ea typeface="Playfair Display Italics"/>
                <a:cs typeface="Playfair Display Italics"/>
                <a:sym typeface="Playfair Display Italics"/>
              </a:rPr>
              <a:t>05</a:t>
            </a:r>
          </a:p>
        </p:txBody>
      </p:sp>
      <p:sp>
        <p:nvSpPr>
          <p:cNvPr name="TextBox 6" id="6"/>
          <p:cNvSpPr txBox="true"/>
          <p:nvPr/>
        </p:nvSpPr>
        <p:spPr>
          <a:xfrm rot="0">
            <a:off x="1028700" y="2646049"/>
            <a:ext cx="8623842" cy="2604408"/>
          </a:xfrm>
          <a:prstGeom prst="rect">
            <a:avLst/>
          </a:prstGeom>
        </p:spPr>
        <p:txBody>
          <a:bodyPr anchor="t" rtlCol="false" tIns="0" lIns="0" bIns="0" rIns="0">
            <a:spAutoFit/>
          </a:bodyPr>
          <a:lstStyle/>
          <a:p>
            <a:pPr algn="l">
              <a:lnSpc>
                <a:spcPts val="3449"/>
              </a:lnSpc>
            </a:pPr>
            <a:r>
              <a:rPr lang="en-US" sz="2464">
                <a:solidFill>
                  <a:srgbClr val="FFFFFF"/>
                </a:solidFill>
                <a:latin typeface="Akzidenz-Grotesk"/>
                <a:ea typeface="Akzidenz-Grotesk"/>
                <a:cs typeface="Akzidenz-Grotesk"/>
                <a:sym typeface="Akzidenz-Grotesk"/>
              </a:rPr>
              <a:t>Este proyecto de titulo busca impulsar y dar un rostro distintivo en el modelo de negocio del emprendimiento utilizando innovación tecnológica como lo seria la tecnología NFC, el impulsor del negocio en el mercado. Tambien tiene de objetivo demostrar las capacidades y habilidades adquiridas y aprendidas en la carrera de ingeniera en informática en DuocUC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5701389" y="2909900"/>
            <a:ext cx="6885222" cy="2980619"/>
          </a:xfrm>
          <a:prstGeom prst="rect">
            <a:avLst/>
          </a:prstGeom>
        </p:spPr>
        <p:txBody>
          <a:bodyPr anchor="t" rtlCol="false" tIns="0" lIns="0" bIns="0" rIns="0">
            <a:spAutoFit/>
          </a:bodyPr>
          <a:lstStyle/>
          <a:p>
            <a:pPr algn="ctr">
              <a:lnSpc>
                <a:spcPts val="24440"/>
              </a:lnSpc>
            </a:pPr>
            <a:r>
              <a:rPr lang="en-US" b="true" sz="17457">
                <a:solidFill>
                  <a:srgbClr val="FFFFFF"/>
                </a:solidFill>
                <a:latin typeface="Segment A Bold"/>
                <a:ea typeface="Segment A Bold"/>
                <a:cs typeface="Segment A Bold"/>
                <a:sym typeface="Segment A Bold"/>
              </a:rPr>
              <a:t>GRACIAS</a:t>
            </a:r>
          </a:p>
        </p:txBody>
      </p:sp>
      <p:sp>
        <p:nvSpPr>
          <p:cNvPr name="TextBox 3" id="3"/>
          <p:cNvSpPr txBox="true"/>
          <p:nvPr/>
        </p:nvSpPr>
        <p:spPr>
          <a:xfrm rot="0">
            <a:off x="169480" y="8996229"/>
            <a:ext cx="3236257" cy="1125394"/>
          </a:xfrm>
          <a:prstGeom prst="rect">
            <a:avLst/>
          </a:prstGeom>
        </p:spPr>
        <p:txBody>
          <a:bodyPr anchor="t" rtlCol="false" tIns="0" lIns="0" bIns="0" rIns="0">
            <a:spAutoFit/>
          </a:bodyPr>
          <a:lstStyle/>
          <a:p>
            <a:pPr algn="just">
              <a:lnSpc>
                <a:spcPts val="3070"/>
              </a:lnSpc>
            </a:pPr>
            <a:r>
              <a:rPr lang="en-US" sz="2193" i="true">
                <a:solidFill>
                  <a:srgbClr val="FFFFFF"/>
                </a:solidFill>
                <a:latin typeface="Playfair Display Italics"/>
                <a:ea typeface="Playfair Display Italics"/>
                <a:cs typeface="Playfair Display Italics"/>
                <a:sym typeface="Playfair Display Italics"/>
              </a:rPr>
              <a:t>GUSTAVO PAREDES</a:t>
            </a:r>
          </a:p>
          <a:p>
            <a:pPr algn="just">
              <a:lnSpc>
                <a:spcPts val="3070"/>
              </a:lnSpc>
            </a:pPr>
            <a:r>
              <a:rPr lang="en-US" sz="2193" i="true">
                <a:solidFill>
                  <a:srgbClr val="FFFFFF"/>
                </a:solidFill>
                <a:latin typeface="Playfair Display Italics"/>
                <a:ea typeface="Playfair Display Italics"/>
                <a:cs typeface="Playfair Display Italics"/>
                <a:sym typeface="Playfair Display Italics"/>
              </a:rPr>
              <a:t>JEREMY CONTRERAS</a:t>
            </a:r>
          </a:p>
          <a:p>
            <a:pPr algn="just">
              <a:lnSpc>
                <a:spcPts val="3070"/>
              </a:lnSpc>
            </a:pPr>
            <a:r>
              <a:rPr lang="en-US" sz="2193" i="true">
                <a:solidFill>
                  <a:srgbClr val="FFFFFF"/>
                </a:solidFill>
                <a:latin typeface="Playfair Display Italics"/>
                <a:ea typeface="Playfair Display Italics"/>
                <a:cs typeface="Playfair Display Italics"/>
                <a:sym typeface="Playfair Display Italics"/>
              </a:rPr>
              <a:t>MATIAS PARADA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DAGzwlgNy6M</dc:identifier>
  <dcterms:modified xsi:type="dcterms:W3CDTF">2011-08-01T06:04:30Z</dcterms:modified>
  <cp:revision>1</cp:revision>
  <dc:title>PROYECTO DE TITULO</dc:title>
</cp:coreProperties>
</file>